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8"/>
  </p:notesMasterIdLst>
  <p:sldIdLst>
    <p:sldId id="256" r:id="rId2"/>
    <p:sldId id="264" r:id="rId3"/>
    <p:sldId id="266" r:id="rId4"/>
    <p:sldId id="259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322" autoAdjust="0"/>
  </p:normalViewPr>
  <p:slideViewPr>
    <p:cSldViewPr>
      <p:cViewPr varScale="1">
        <p:scale>
          <a:sx n="49" d="100"/>
          <a:sy n="49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5363CB9-5FE9-4D67-8C7A-A1909FBC4550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FEADA4-C9F8-4B5F-9B96-46C8297A7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80E994-F01C-4738-B271-C6E927DDC80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NXT: Our Robotics Technology of Choice</a:t>
            </a:r>
          </a:p>
          <a:p>
            <a:endParaRPr lang="en-US" smtClean="0"/>
          </a:p>
          <a:p>
            <a:r>
              <a:rPr lang="en-US" smtClean="0"/>
              <a:t>o Ask how many students have worked with Lego </a:t>
            </a:r>
          </a:p>
          <a:p>
            <a:r>
              <a:rPr lang="en-US" smtClean="0"/>
              <a:t>	§ Lego is the </a:t>
            </a:r>
            <a:r>
              <a:rPr lang="en-US" i="1" smtClean="0"/>
              <a:t>"manufacturer</a:t>
            </a:r>
            <a:r>
              <a:rPr lang="en-US" smtClean="0"/>
              <a:t>" of the NXT (first robot characteristic)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o Explain we will explore hardware vs firmware vs software in future lessons </a:t>
            </a:r>
          </a:p>
          <a:p>
            <a:pPr lvl="1"/>
            <a:r>
              <a:rPr lang="en-US" smtClean="0"/>
              <a:t>§ Hardware – what you can touch </a:t>
            </a:r>
          </a:p>
          <a:p>
            <a:pPr lvl="1"/>
            <a:r>
              <a:rPr lang="en-US" smtClean="0"/>
              <a:t>§ Software – instructions programmer (student) gives robot </a:t>
            </a:r>
          </a:p>
          <a:p>
            <a:pPr lvl="1"/>
            <a:r>
              <a:rPr lang="en-US" smtClean="0"/>
              <a:t>§ Firmware – instructions manufacturer (Lego) gives robot </a:t>
            </a:r>
          </a:p>
          <a:p>
            <a:endParaRPr lang="en-US" smtClean="0"/>
          </a:p>
          <a:p>
            <a:r>
              <a:rPr lang="en-US" smtClean="0"/>
              <a:t>o We’ll be focusing on the hardware for the next few lessons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1892CD-1B6F-496F-93FA-143A1F1E4D5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NXT: Our Robotics Technology of Choice</a:t>
            </a:r>
          </a:p>
          <a:p>
            <a:endParaRPr lang="en-US" smtClean="0"/>
          </a:p>
          <a:p>
            <a:r>
              <a:rPr lang="en-US" smtClean="0"/>
              <a:t>o Ask how many students have worked with Lego </a:t>
            </a:r>
          </a:p>
          <a:p>
            <a:r>
              <a:rPr lang="en-US" smtClean="0"/>
              <a:t>	§ Lego is the </a:t>
            </a:r>
            <a:r>
              <a:rPr lang="en-US" i="1" smtClean="0"/>
              <a:t>"manufacturer</a:t>
            </a:r>
            <a:r>
              <a:rPr lang="en-US" smtClean="0"/>
              <a:t>" of the NXT (first robot characteristic)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o Explain we will explore hardware vs firmware vs software in future lessons </a:t>
            </a:r>
          </a:p>
          <a:p>
            <a:pPr lvl="1"/>
            <a:r>
              <a:rPr lang="en-US" smtClean="0"/>
              <a:t>§ Hardware – what you can touch </a:t>
            </a:r>
          </a:p>
          <a:p>
            <a:pPr lvl="1"/>
            <a:r>
              <a:rPr lang="en-US" smtClean="0"/>
              <a:t>§ Software – instructions programmer (student) gives robot </a:t>
            </a:r>
          </a:p>
          <a:p>
            <a:pPr lvl="1"/>
            <a:r>
              <a:rPr lang="en-US" smtClean="0"/>
              <a:t>§ Firmware – instructions manufacturer (Lego) gives robot </a:t>
            </a:r>
          </a:p>
          <a:p>
            <a:endParaRPr lang="en-US" smtClean="0"/>
          </a:p>
          <a:p>
            <a:r>
              <a:rPr lang="en-US" smtClean="0"/>
              <a:t>o We’ll be focusing on the hardware for the next few lessons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B7447D-931B-485A-A0F2-521EEDBFFAC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NXT: Our Robotics Technology of Choice</a:t>
            </a:r>
          </a:p>
          <a:p>
            <a:endParaRPr lang="en-US" smtClean="0"/>
          </a:p>
          <a:p>
            <a:r>
              <a:rPr lang="en-US" smtClean="0"/>
              <a:t>o Ask how many students have worked with Lego </a:t>
            </a:r>
          </a:p>
          <a:p>
            <a:r>
              <a:rPr lang="en-US" smtClean="0"/>
              <a:t>	§ Lego is the </a:t>
            </a:r>
            <a:r>
              <a:rPr lang="en-US" i="1" smtClean="0"/>
              <a:t>"manufacturer</a:t>
            </a:r>
            <a:r>
              <a:rPr lang="en-US" smtClean="0"/>
              <a:t>" of the NXT (first robot characteristic)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o Explain we will explore hardware vs firmware vs software in future lessons </a:t>
            </a:r>
          </a:p>
          <a:p>
            <a:pPr lvl="1"/>
            <a:r>
              <a:rPr lang="en-US" smtClean="0"/>
              <a:t>§ Hardware – what you can touch </a:t>
            </a:r>
          </a:p>
          <a:p>
            <a:pPr lvl="1"/>
            <a:r>
              <a:rPr lang="en-US" smtClean="0"/>
              <a:t>§ Software – instructions programmer (student) gives robot </a:t>
            </a:r>
          </a:p>
          <a:p>
            <a:pPr lvl="1"/>
            <a:r>
              <a:rPr lang="en-US" smtClean="0"/>
              <a:t>§ Firmware – instructions manufacturer (Lego) gives robot </a:t>
            </a:r>
          </a:p>
          <a:p>
            <a:endParaRPr lang="en-US" smtClean="0"/>
          </a:p>
          <a:p>
            <a:r>
              <a:rPr lang="en-US" smtClean="0"/>
              <a:t>o We’ll be focusing on the hardware for the next few lessons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o NXT – Although Lego, not just a toy </a:t>
            </a:r>
          </a:p>
          <a:p>
            <a:pPr lvl="1"/>
            <a:r>
              <a:rPr lang="en-US" smtClean="0"/>
              <a:t>§ Show video examples of Rubik’s Cube Solver, Sudoku Solver and Portrait drawing NXT</a:t>
            </a:r>
          </a:p>
          <a:p>
            <a:pPr lvl="2"/>
            <a:r>
              <a:rPr lang="en-US" smtClean="0"/>
              <a:t>· Exact same hardware as students will use in class </a:t>
            </a:r>
          </a:p>
          <a:p>
            <a:pPr lvl="2"/>
            <a:r>
              <a:rPr lang="en-US" smtClean="0"/>
              <a:t>· Point out brick, motors and sensors in videos </a:t>
            </a:r>
          </a:p>
          <a:p>
            <a:pPr lvl="2"/>
            <a:r>
              <a:rPr lang="en-US" smtClean="0"/>
              <a:t>· More complex software than students will start with, but all within reach in advanced classes</a:t>
            </a:r>
          </a:p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52BF26-8E94-48F2-9305-AD09BB0311F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49A98-62B4-4AA5-8B58-01BBE9668385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35D00-6C57-49D6-9822-779907155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E3C24-28D7-4D58-A047-913213F12856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B5DB-BA9B-4B16-9D72-E622E2D4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331AE-B161-4010-BC44-B18753846E6F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C0241-9947-4C4F-A23C-577CD9CD8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46238"/>
            <a:ext cx="39624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46238"/>
            <a:ext cx="39624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36A7D-B6C9-4E29-8D2A-294A74621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37330-809D-4014-A23C-86AEDD997169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3D14-0B22-422C-9F42-9792B4E36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1012-8BBD-41B4-A2CA-D6A5943A72D8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F2D1-2339-492B-A676-F7F8C230D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C597A-1F6B-479C-8A0A-3945387345EE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5A62-10C3-48E4-9C11-52F1DD5DB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91779-25EA-47CD-AAF9-2C4307438866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EA95-3D85-46D4-948C-3B1291773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1293-AC14-4DCD-91F8-AFF0ABAB189A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2E89-767D-45FA-84E1-BF806C4DE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3CA2-8E12-4BC9-B1BA-9FB899F059E1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88A0C-B93F-4E6F-B008-7C7DD7E1B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BFC33-1CBF-40E9-91F3-2EC02967740F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3913-21ED-4F29-8648-F976D6CD6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E25A9-A908-45DA-B939-1845BEF0248E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7B67-1F8D-4F2C-B8A0-F70272F2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D3F7446-97A3-4CD1-9FF1-B628F0DC61D4}" type="datetimeFigureOut">
              <a:rPr lang="en-US"/>
              <a:pPr>
                <a:defRPr/>
              </a:pPr>
              <a:t>2/5/2013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B91CD49-E2AC-4EB9-8735-4AED68055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61" r:id="rId9"/>
    <p:sldLayoutId id="2147483859" r:id="rId10"/>
    <p:sldLayoutId id="2147483860" r:id="rId11"/>
    <p:sldLayoutId id="21474838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emrobotics.cs.pdx.edu/sites/default/files/LEGO%20inventory%20pics_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emrobotics.cs.pdx.edu/sites/default/files/parts.sw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http://gizmodo.com/5944472/the-most-insane-lego-machine-ive-ever-se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do.com/5944472/the-most-insane-lego-machine-ive-ever-se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NXT Kit Overview</a:t>
            </a:r>
            <a:r>
              <a:rPr lang="en-US" sz="5400" smtClean="0"/>
              <a:t/>
            </a:r>
            <a:br>
              <a:rPr lang="en-US" sz="5400" smtClean="0"/>
            </a:br>
            <a:r>
              <a:rPr lang="en-US" smtClean="0"/>
              <a:t>U1C3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47700"/>
            <a:ext cx="7851648" cy="533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1.3.2 </a:t>
            </a:r>
            <a:r>
              <a:rPr lang="en-US" sz="6000" dirty="0" smtClean="0"/>
              <a:t>NXT Kit Overview</a:t>
            </a: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7854950" cy="3076575"/>
          </a:xfrm>
        </p:spPr>
        <p:txBody>
          <a:bodyPr/>
          <a:lstStyle/>
          <a:p>
            <a:pPr marR="0" algn="l"/>
            <a:r>
              <a:rPr lang="en-US" sz="2400" b="1" smtClean="0">
                <a:solidFill>
                  <a:schemeClr val="bg1"/>
                </a:solidFill>
              </a:rPr>
              <a:t>Lesson: NXT Kit Overview</a:t>
            </a:r>
          </a:p>
          <a:p>
            <a:pPr marR="0" algn="l"/>
            <a:r>
              <a:rPr lang="en-US" sz="2400" b="1" smtClean="0">
                <a:solidFill>
                  <a:schemeClr val="bg1"/>
                </a:solidFill>
              </a:rPr>
              <a:t>Overview:  </a:t>
            </a:r>
            <a:r>
              <a:rPr lang="en-US" sz="2400" smtClean="0">
                <a:solidFill>
                  <a:schemeClr val="bg1"/>
                </a:solidFill>
              </a:rPr>
              <a:t>The goal of this lesson is to give students a hands-on experience with the NXT components as they begin to understand, identify and categorize this large assortment of parts.</a:t>
            </a:r>
          </a:p>
          <a:p>
            <a:pPr marR="0" algn="l"/>
            <a:endParaRPr lang="en-US" sz="1000" smtClean="0">
              <a:solidFill>
                <a:schemeClr val="bg1"/>
              </a:solidFill>
            </a:endParaRPr>
          </a:p>
          <a:p>
            <a:pPr marR="0" algn="l"/>
            <a:r>
              <a:rPr lang="en-US" sz="2400" b="1" smtClean="0">
                <a:solidFill>
                  <a:schemeClr val="bg1"/>
                </a:solidFill>
              </a:rPr>
              <a:t>Objectives: </a:t>
            </a:r>
          </a:p>
          <a:p>
            <a:pPr marR="0" algn="l"/>
            <a:r>
              <a:rPr lang="en-US" sz="2400" smtClean="0">
                <a:solidFill>
                  <a:schemeClr val="bg1"/>
                </a:solidFill>
              </a:rPr>
              <a:t>Students will be able to:</a:t>
            </a:r>
          </a:p>
          <a:p>
            <a:pPr marR="0" algn="l"/>
            <a:r>
              <a:rPr lang="en-US" sz="2400" smtClean="0">
                <a:solidFill>
                  <a:schemeClr val="bg1"/>
                </a:solidFill>
              </a:rPr>
              <a:t>1. 	Identify, Organize and Catalog NXT Kit contents</a:t>
            </a:r>
          </a:p>
          <a:p>
            <a:pPr marR="0" algn="l"/>
            <a:r>
              <a:rPr lang="en-US" sz="2400" smtClean="0">
                <a:solidFill>
                  <a:schemeClr val="bg1"/>
                </a:solidFill>
              </a:rPr>
              <a:t>2.	Explain why maintaining the robotics kit organization is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LEGO MINDSTORMS </a:t>
            </a:r>
            <a:br>
              <a:rPr lang="en-US" sz="3600" smtClean="0"/>
            </a:br>
            <a:r>
              <a:rPr lang="en-US" sz="3600" smtClean="0"/>
              <a:t>Education NXT Base Set 9797 </a:t>
            </a:r>
            <a:br>
              <a:rPr lang="en-US" sz="3600" smtClean="0"/>
            </a:br>
            <a:r>
              <a:rPr lang="en-US" sz="3600" smtClean="0"/>
              <a:t>Parts Pictures &amp; Names – Hi Res</a:t>
            </a:r>
          </a:p>
        </p:txBody>
      </p:sp>
      <p:sp>
        <p:nvSpPr>
          <p:cNvPr id="8195" name="Rectangle 23"/>
          <p:cNvSpPr>
            <a:spLocks noChangeArrowheads="1"/>
          </p:cNvSpPr>
          <p:nvPr/>
        </p:nvSpPr>
        <p:spPr bwMode="auto">
          <a:xfrm>
            <a:off x="228600" y="6172200"/>
            <a:ext cx="868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hlinkClick r:id="rId3"/>
              </a:rPr>
              <a:t>http://stemrobotics.cs.pdx.edu/sites/default/files/LEGO%20inventory%20pics_2.pdf</a:t>
            </a:r>
            <a:r>
              <a:rPr lang="en-US"/>
              <a:t> </a:t>
            </a:r>
          </a:p>
        </p:txBody>
      </p:sp>
      <p:pic>
        <p:nvPicPr>
          <p:cNvPr id="8196" name="Picture 49" descr="DSC05837"/>
          <p:cNvPicPr>
            <a:picLocks noChangeAspect="1" noChangeArrowheads="1"/>
          </p:cNvPicPr>
          <p:nvPr/>
        </p:nvPicPr>
        <p:blipFill>
          <a:blip r:embed="rId4" cstate="print"/>
          <a:srcRect l="3751" t="15021" b="11543"/>
          <a:stretch>
            <a:fillRect/>
          </a:stretch>
        </p:blipFill>
        <p:spPr bwMode="auto">
          <a:xfrm>
            <a:off x="1066800" y="1905000"/>
            <a:ext cx="6745288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LEGO MINDSTORMS </a:t>
            </a:r>
            <a:br>
              <a:rPr lang="en-US" sz="3600" smtClean="0"/>
            </a:br>
            <a:r>
              <a:rPr lang="en-US" sz="3600" smtClean="0"/>
              <a:t>Education NXT Base Set 9797 </a:t>
            </a:r>
            <a:br>
              <a:rPr lang="en-US" sz="3600" smtClean="0"/>
            </a:br>
            <a:r>
              <a:rPr lang="en-US" sz="3600" smtClean="0"/>
              <a:t>Parts Identification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6324600"/>
            <a:ext cx="8231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Constantia" pitchFamily="18" charset="0"/>
                <a:hlinkClick r:id="rId3"/>
              </a:rPr>
              <a:t>http://stemrobotics.cs.pdx.edu/sites/default/files/parts.swf</a:t>
            </a:r>
            <a:r>
              <a:rPr lang="en-US" sz="2400" dirty="0">
                <a:latin typeface="Constantia" pitchFamily="18" charset="0"/>
              </a:rPr>
              <a:t> </a:t>
            </a:r>
          </a:p>
        </p:txBody>
      </p:sp>
      <p:grpSp>
        <p:nvGrpSpPr>
          <p:cNvPr id="7172" name="Group 30"/>
          <p:cNvGrpSpPr>
            <a:grpSpLocks/>
          </p:cNvGrpSpPr>
          <p:nvPr/>
        </p:nvGrpSpPr>
        <p:grpSpPr bwMode="auto">
          <a:xfrm>
            <a:off x="1371600" y="1600200"/>
            <a:ext cx="6313488" cy="4675188"/>
            <a:chOff x="1905000" y="2553834"/>
            <a:chExt cx="5634755" cy="4304166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05000" y="2553834"/>
              <a:ext cx="5634755" cy="4304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4" name="TextBox 7"/>
            <p:cNvSpPr txBox="1">
              <a:spLocks noChangeArrowheads="1"/>
            </p:cNvSpPr>
            <p:nvPr/>
          </p:nvSpPr>
          <p:spPr bwMode="auto">
            <a:xfrm>
              <a:off x="1905000" y="2742337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7175" name="TextBox 8"/>
            <p:cNvSpPr txBox="1">
              <a:spLocks noChangeArrowheads="1"/>
            </p:cNvSpPr>
            <p:nvPr/>
          </p:nvSpPr>
          <p:spPr bwMode="auto">
            <a:xfrm>
              <a:off x="6148178" y="6273225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7176" name="TextBox 9"/>
            <p:cNvSpPr txBox="1">
              <a:spLocks noChangeArrowheads="1"/>
            </p:cNvSpPr>
            <p:nvPr/>
          </p:nvSpPr>
          <p:spPr bwMode="auto">
            <a:xfrm>
              <a:off x="4928978" y="5867400"/>
              <a:ext cx="41229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7177" name="TextBox 10"/>
            <p:cNvSpPr txBox="1">
              <a:spLocks noChangeArrowheads="1"/>
            </p:cNvSpPr>
            <p:nvPr/>
          </p:nvSpPr>
          <p:spPr bwMode="auto">
            <a:xfrm>
              <a:off x="4239044" y="5867400"/>
              <a:ext cx="2984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7178" name="TextBox 11"/>
            <p:cNvSpPr txBox="1">
              <a:spLocks noChangeArrowheads="1"/>
            </p:cNvSpPr>
            <p:nvPr/>
          </p:nvSpPr>
          <p:spPr bwMode="auto">
            <a:xfrm>
              <a:off x="3276600" y="586740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7179" name="TextBox 12"/>
            <p:cNvSpPr txBox="1">
              <a:spLocks noChangeArrowheads="1"/>
            </p:cNvSpPr>
            <p:nvPr/>
          </p:nvSpPr>
          <p:spPr bwMode="auto">
            <a:xfrm>
              <a:off x="2386222" y="5867400"/>
              <a:ext cx="50366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G</a:t>
              </a:r>
            </a:p>
          </p:txBody>
        </p:sp>
        <p:sp>
          <p:nvSpPr>
            <p:cNvPr id="7180" name="TextBox 13"/>
            <p:cNvSpPr txBox="1">
              <a:spLocks noChangeArrowheads="1"/>
            </p:cNvSpPr>
            <p:nvPr/>
          </p:nvSpPr>
          <p:spPr bwMode="auto">
            <a:xfrm>
              <a:off x="4711611" y="4661475"/>
              <a:ext cx="43473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7181" name="TextBox 14"/>
            <p:cNvSpPr txBox="1">
              <a:spLocks noChangeArrowheads="1"/>
            </p:cNvSpPr>
            <p:nvPr/>
          </p:nvSpPr>
          <p:spPr bwMode="auto">
            <a:xfrm>
              <a:off x="2450411" y="4661475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7182" name="TextBox 15"/>
            <p:cNvSpPr txBox="1">
              <a:spLocks noChangeArrowheads="1"/>
            </p:cNvSpPr>
            <p:nvPr/>
          </p:nvSpPr>
          <p:spPr bwMode="auto">
            <a:xfrm>
              <a:off x="6629400" y="3759487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7183" name="TextBox 16"/>
            <p:cNvSpPr txBox="1">
              <a:spLocks noChangeArrowheads="1"/>
            </p:cNvSpPr>
            <p:nvPr/>
          </p:nvSpPr>
          <p:spPr bwMode="auto">
            <a:xfrm>
              <a:off x="5410200" y="3034725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7184" name="TextBox 17"/>
            <p:cNvSpPr txBox="1">
              <a:spLocks noChangeArrowheads="1"/>
            </p:cNvSpPr>
            <p:nvPr/>
          </p:nvSpPr>
          <p:spPr bwMode="auto">
            <a:xfrm>
              <a:off x="4177862" y="3174712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086082" y="2885599"/>
              <a:ext cx="1449422" cy="2899648"/>
            </a:xfrm>
            <a:custGeom>
              <a:avLst/>
              <a:gdLst>
                <a:gd name="connsiteX0" fmla="*/ 0 w 1450427"/>
                <a:gd name="connsiteY0" fmla="*/ 0 h 2900855"/>
                <a:gd name="connsiteX1" fmla="*/ 1434662 w 1450427"/>
                <a:gd name="connsiteY1" fmla="*/ 15765 h 2900855"/>
                <a:gd name="connsiteX2" fmla="*/ 1450427 w 1450427"/>
                <a:gd name="connsiteY2" fmla="*/ 2900855 h 2900855"/>
                <a:gd name="connsiteX3" fmla="*/ 945931 w 1450427"/>
                <a:gd name="connsiteY3" fmla="*/ 2900855 h 2900855"/>
                <a:gd name="connsiteX4" fmla="*/ 693682 w 1450427"/>
                <a:gd name="connsiteY4" fmla="*/ 1403131 h 2900855"/>
                <a:gd name="connsiteX5" fmla="*/ 78827 w 1450427"/>
                <a:gd name="connsiteY5" fmla="*/ 1418896 h 2900855"/>
                <a:gd name="connsiteX6" fmla="*/ 0 w 1450427"/>
                <a:gd name="connsiteY6" fmla="*/ 0 h 290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0427" h="2900855">
                  <a:moveTo>
                    <a:pt x="0" y="0"/>
                  </a:moveTo>
                  <a:lnTo>
                    <a:pt x="1434662" y="15765"/>
                  </a:lnTo>
                  <a:lnTo>
                    <a:pt x="1450427" y="2900855"/>
                  </a:lnTo>
                  <a:lnTo>
                    <a:pt x="945931" y="2900855"/>
                  </a:lnTo>
                  <a:lnTo>
                    <a:pt x="693682" y="1403131"/>
                  </a:lnTo>
                  <a:lnTo>
                    <a:pt x="78827" y="1418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3389844" y="4035812"/>
              <a:ext cx="3656853" cy="1781589"/>
            </a:xfrm>
            <a:custGeom>
              <a:avLst/>
              <a:gdLst>
                <a:gd name="connsiteX0" fmla="*/ 2758966 w 3657600"/>
                <a:gd name="connsiteY0" fmla="*/ 0 h 1781504"/>
                <a:gd name="connsiteX1" fmla="*/ 2758966 w 3657600"/>
                <a:gd name="connsiteY1" fmla="*/ 0 h 1781504"/>
                <a:gd name="connsiteX2" fmla="*/ 31531 w 3657600"/>
                <a:gd name="connsiteY2" fmla="*/ 31531 h 1781504"/>
                <a:gd name="connsiteX3" fmla="*/ 0 w 3657600"/>
                <a:gd name="connsiteY3" fmla="*/ 1781504 h 1781504"/>
                <a:gd name="connsiteX4" fmla="*/ 3657600 w 3657600"/>
                <a:gd name="connsiteY4" fmla="*/ 1765738 h 178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0" h="1781504">
                  <a:moveTo>
                    <a:pt x="2758966" y="0"/>
                  </a:moveTo>
                  <a:lnTo>
                    <a:pt x="2758966" y="0"/>
                  </a:lnTo>
                  <a:lnTo>
                    <a:pt x="31531" y="31531"/>
                  </a:lnTo>
                  <a:lnTo>
                    <a:pt x="0" y="1781504"/>
                  </a:lnTo>
                  <a:lnTo>
                    <a:pt x="3657600" y="1765738"/>
                  </a:lnTo>
                </a:path>
              </a:pathLst>
            </a:custGeom>
            <a:noFill/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628444" y="5801323"/>
              <a:ext cx="1466425" cy="1009908"/>
            </a:xfrm>
            <a:custGeom>
              <a:avLst/>
              <a:gdLst>
                <a:gd name="connsiteX0" fmla="*/ 0 w 1466193"/>
                <a:gd name="connsiteY0" fmla="*/ 15766 h 1008993"/>
                <a:gd name="connsiteX1" fmla="*/ 15765 w 1466193"/>
                <a:gd name="connsiteY1" fmla="*/ 1008993 h 1008993"/>
                <a:gd name="connsiteX2" fmla="*/ 1466193 w 1466193"/>
                <a:gd name="connsiteY2" fmla="*/ 1008993 h 1008993"/>
                <a:gd name="connsiteX3" fmla="*/ 1418896 w 1466193"/>
                <a:gd name="connsiteY3" fmla="*/ 0 h 1008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193" h="1008993">
                  <a:moveTo>
                    <a:pt x="0" y="15766"/>
                  </a:moveTo>
                  <a:lnTo>
                    <a:pt x="15765" y="1008993"/>
                  </a:lnTo>
                  <a:lnTo>
                    <a:pt x="1466193" y="1008993"/>
                  </a:lnTo>
                  <a:lnTo>
                    <a:pt x="1418896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869865" y="5817400"/>
              <a:ext cx="1307739" cy="1008446"/>
            </a:xfrm>
            <a:custGeom>
              <a:avLst/>
              <a:gdLst>
                <a:gd name="connsiteX0" fmla="*/ 536028 w 1308538"/>
                <a:gd name="connsiteY0" fmla="*/ 0 h 1008993"/>
                <a:gd name="connsiteX1" fmla="*/ 0 w 1308538"/>
                <a:gd name="connsiteY1" fmla="*/ 252248 h 1008993"/>
                <a:gd name="connsiteX2" fmla="*/ 0 w 1308538"/>
                <a:gd name="connsiteY2" fmla="*/ 1008993 h 1008993"/>
                <a:gd name="connsiteX3" fmla="*/ 1308538 w 1308538"/>
                <a:gd name="connsiteY3" fmla="*/ 1008993 h 1008993"/>
                <a:gd name="connsiteX4" fmla="*/ 1308538 w 1308538"/>
                <a:gd name="connsiteY4" fmla="*/ 0 h 1008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8538" h="1008993">
                  <a:moveTo>
                    <a:pt x="536028" y="0"/>
                  </a:moveTo>
                  <a:lnTo>
                    <a:pt x="0" y="252248"/>
                  </a:lnTo>
                  <a:lnTo>
                    <a:pt x="0" y="1008993"/>
                  </a:lnTo>
                  <a:lnTo>
                    <a:pt x="1308538" y="1008993"/>
                  </a:lnTo>
                  <a:lnTo>
                    <a:pt x="1308538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3137647" y="2600603"/>
              <a:ext cx="2033159" cy="1481978"/>
            </a:xfrm>
            <a:custGeom>
              <a:avLst/>
              <a:gdLst>
                <a:gd name="connsiteX0" fmla="*/ 283779 w 2033752"/>
                <a:gd name="connsiteY0" fmla="*/ 1466193 h 1481959"/>
                <a:gd name="connsiteX1" fmla="*/ 0 w 2033752"/>
                <a:gd name="connsiteY1" fmla="*/ 1481959 h 1481959"/>
                <a:gd name="connsiteX2" fmla="*/ 15765 w 2033752"/>
                <a:gd name="connsiteY2" fmla="*/ 0 h 1481959"/>
                <a:gd name="connsiteX3" fmla="*/ 2033752 w 2033752"/>
                <a:gd name="connsiteY3" fmla="*/ 0 h 1481959"/>
                <a:gd name="connsiteX4" fmla="*/ 2033752 w 2033752"/>
                <a:gd name="connsiteY4" fmla="*/ 1450428 h 148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3752" h="1481959">
                  <a:moveTo>
                    <a:pt x="283779" y="1466193"/>
                  </a:moveTo>
                  <a:lnTo>
                    <a:pt x="0" y="1481959"/>
                  </a:lnTo>
                  <a:lnTo>
                    <a:pt x="15765" y="0"/>
                  </a:lnTo>
                  <a:lnTo>
                    <a:pt x="2033752" y="0"/>
                  </a:lnTo>
                  <a:lnTo>
                    <a:pt x="2033752" y="1450428"/>
                  </a:lnTo>
                </a:path>
              </a:pathLst>
            </a:custGeom>
            <a:noFill/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53000"/>
            <a:ext cx="8229600" cy="1066800"/>
          </a:xfrm>
        </p:spPr>
        <p:txBody>
          <a:bodyPr/>
          <a:lstStyle/>
          <a:p>
            <a:r>
              <a:rPr lang="en-US" sz="2000" smtClean="0"/>
              <a:t>Its creator calls this machine the Lego Great Ball Contraption. Built in his house by Lego genius Akiyuki over the course of two years, for a total of 600 hours of construction time, the machine has staggering dimensions: 17 modules that process 500 balls for a length of 101.7 feet (31 meters) at a rate of one ball per second. The total size is 5 by 21 feet (1.5 meters by 6.5 meters).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6172200"/>
            <a:ext cx="858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hlinkClick r:id="rId4"/>
              </a:rPr>
              <a:t>http://gizmodo.com/5944472/the-most-insane-lego-machine-ive-ever-seen</a:t>
            </a:r>
            <a:endParaRPr lang="en-US" sz="200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990600" y="228600"/>
            <a:ext cx="7100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The Most Insane Lego Ball Machine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4600" y="838200"/>
          <a:ext cx="3962400" cy="3560763"/>
        </p:xfrm>
        <a:graphic>
          <a:graphicData uri="http://schemas.openxmlformats.org/presentationml/2006/ole">
            <p:oleObj spid="_x0000_s1026" name="Image" r:id="rId5" imgW="5015873" imgH="450793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sz="4800" smtClean="0"/>
              <a:t>NXT Kit Overview</a:t>
            </a: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/>
              <a:t>The Most Insane Lego Ball Machine		</a:t>
            </a:r>
            <a:r>
              <a:rPr lang="en-US" sz="2400" dirty="0" smtClean="0"/>
              <a:t>(0:00)</a:t>
            </a:r>
          </a:p>
          <a:p>
            <a:pPr indent="14288">
              <a:buFont typeface="Wingdings 2" pitchFamily="18" charset="2"/>
              <a:buNone/>
              <a:defRPr/>
            </a:pPr>
            <a:r>
              <a:rPr lang="en-US" sz="1800" dirty="0" smtClean="0">
                <a:hlinkClick r:id="rId3"/>
              </a:rPr>
              <a:t>http://gizmodo.com/5944472/the-most-insane-lego-machine-ive-ever-seen</a:t>
            </a:r>
            <a:endParaRPr lang="en-US" sz="1800" dirty="0" smtClean="0"/>
          </a:p>
          <a:p>
            <a:pPr indent="14288">
              <a:buFont typeface="Wingdings 2" pitchFamily="18" charset="2"/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6418</TotalTime>
  <Words>249</Words>
  <Application>Microsoft Office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Image</vt:lpstr>
      <vt:lpstr>NXT Kit Overview U1C3 </vt:lpstr>
      <vt:lpstr>1.3.2 NXT Kit Overview</vt:lpstr>
      <vt:lpstr>LEGO MINDSTORMS  Education NXT Base Set 9797  Parts Pictures &amp; Names – Hi Res</vt:lpstr>
      <vt:lpstr>LEGO MINDSTORMS  Education NXT Base Set 9797  Parts Identification</vt:lpstr>
      <vt:lpstr>Its creator calls this machine the Lego Great Ball Contraption. Built in his house by Lego genius Akiyuki over the course of two years, for a total of 600 hours of construction time, the machine has staggering dimensions: 17 modules that process 500 balls for a length of 101.7 feet (31 meters) at a rate of one ball per second. The total size is 5 by 21 feet (1.5 meters by 6.5 meters).</vt:lpstr>
      <vt:lpstr>NXT Kit Overview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CHS Robotics</dc:title>
  <dc:creator>Randy</dc:creator>
  <cp:lastModifiedBy>tmann</cp:lastModifiedBy>
  <cp:revision>35</cp:revision>
  <dcterms:created xsi:type="dcterms:W3CDTF">2009-09-24T23:20:05Z</dcterms:created>
  <dcterms:modified xsi:type="dcterms:W3CDTF">2013-02-05T20:14:06Z</dcterms:modified>
</cp:coreProperties>
</file>